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1" r:id="rId5"/>
    <p:sldId id="266" r:id="rId6"/>
    <p:sldId id="275" r:id="rId7"/>
    <p:sldId id="271" r:id="rId8"/>
    <p:sldId id="272" r:id="rId9"/>
    <p:sldId id="273" r:id="rId10"/>
    <p:sldId id="274" r:id="rId11"/>
    <p:sldId id="269"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3AFF4F-E864-4A9B-B6D7-6AD4E293C404}" type="datetimeFigureOut">
              <a:rPr lang="en-US" smtClean="0"/>
              <a:pPr/>
              <a:t>10/28/2017</a:t>
            </a:fld>
            <a:endParaRPr lang="en-US" dirty="0"/>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3AFF4F-E864-4A9B-B6D7-6AD4E293C404}" type="datetimeFigureOut">
              <a:rPr lang="en-US" smtClean="0"/>
              <a:pPr/>
              <a:t>10/28/2017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A3D91E-CBAE-40FC-B2CB-9CD617052F5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hinduism.about.com/od/godsgoddesses/p/vishnu.htm" TargetMode="External"/><Relationship Id="rId2" Type="http://schemas.openxmlformats.org/officeDocument/2006/relationships/hyperlink" Target="http://hinduism.about.com/od/godsgoddesses/p/brahma.htm" TargetMode="Externa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0"/>
            <a:ext cx="7772400" cy="1470025"/>
          </a:xfrm>
        </p:spPr>
        <p:txBody>
          <a:bodyPr/>
          <a:lstStyle/>
          <a:p>
            <a:r>
              <a:rPr lang="en-US" dirty="0" err="1"/>
              <a:t>Maha</a:t>
            </a:r>
            <a:r>
              <a:rPr lang="en-US" dirty="0"/>
              <a:t> </a:t>
            </a:r>
            <a:r>
              <a:rPr lang="en-US" dirty="0" err="1"/>
              <a:t>Shivratri</a:t>
            </a:r>
            <a:endParaRPr lang="en-US" dirty="0"/>
          </a:p>
        </p:txBody>
      </p:sp>
      <p:pic>
        <p:nvPicPr>
          <p:cNvPr id="11266" name="Picture 2" descr="http://2.bp.blogspot.com/-QElBbEMNviY/TVatlAVt8oI/AAAAAAAAAIA/HTUOXibdEEw/s1600/Lord-Shiva.jpg"/>
          <p:cNvPicPr>
            <a:picLocks noChangeAspect="1" noChangeArrowheads="1"/>
          </p:cNvPicPr>
          <p:nvPr/>
        </p:nvPicPr>
        <p:blipFill>
          <a:blip r:embed="rId2" cstate="print"/>
          <a:srcRect/>
          <a:stretch>
            <a:fillRect/>
          </a:stretch>
        </p:blipFill>
        <p:spPr bwMode="auto">
          <a:xfrm>
            <a:off x="1828800" y="1162050"/>
            <a:ext cx="5486400" cy="5695950"/>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a:t>Lord Shiva’s Third Eye</a:t>
            </a:r>
          </a:p>
        </p:txBody>
      </p:sp>
      <p:sp>
        <p:nvSpPr>
          <p:cNvPr id="3" name="Content Placeholder 2"/>
          <p:cNvSpPr>
            <a:spLocks noGrp="1"/>
          </p:cNvSpPr>
          <p:nvPr>
            <p:ph idx="1"/>
          </p:nvPr>
        </p:nvSpPr>
        <p:spPr>
          <a:xfrm>
            <a:off x="457200" y="4800600"/>
            <a:ext cx="8229600" cy="1325563"/>
          </a:xfrm>
        </p:spPr>
        <p:txBody>
          <a:bodyPr>
            <a:normAutofit fontScale="47500" lnSpcReduction="20000"/>
          </a:bodyPr>
          <a:lstStyle/>
          <a:p>
            <a:r>
              <a:rPr lang="en-US" b="1" dirty="0"/>
              <a:t>Three eyes:</a:t>
            </a:r>
            <a:r>
              <a:rPr lang="en-US" dirty="0"/>
              <a:t> Lord Shiva, also called </a:t>
            </a:r>
            <a:r>
              <a:rPr lang="en-US" dirty="0" err="1"/>
              <a:t>Tryambaka</a:t>
            </a:r>
            <a:r>
              <a:rPr lang="en-US" dirty="0"/>
              <a:t> </a:t>
            </a:r>
            <a:r>
              <a:rPr lang="en-US" dirty="0" err="1"/>
              <a:t>Deva</a:t>
            </a:r>
            <a:r>
              <a:rPr lang="en-US" dirty="0"/>
              <a:t> (literally, "three-eyed Lord"), is depicted as having three eyes: the sun is His right eye, the moon the left eye and fire the third eye. The two eyes on the right and left indicate His activity in the physical world. The third eye in the center of the forehead symbolizes spiritual knowledge and power, and is thus called the eye of wisdom or knowledge. Like fire, the powerful gaze of Shiva's third eye annihilates evil, and thus the evil-doers fear His third eye. </a:t>
            </a:r>
          </a:p>
          <a:p>
            <a:endParaRPr lang="en-US" dirty="0"/>
          </a:p>
        </p:txBody>
      </p:sp>
      <p:pic>
        <p:nvPicPr>
          <p:cNvPr id="4" name="Picture 2" descr="http://2.bp.blogspot.com/-QElBbEMNviY/TVatlAVt8oI/AAAAAAAAAIA/HTUOXibdEEw/s1600/Lord-Shiva.jpg"/>
          <p:cNvPicPr>
            <a:picLocks noChangeAspect="1" noChangeArrowheads="1"/>
          </p:cNvPicPr>
          <p:nvPr/>
        </p:nvPicPr>
        <p:blipFill>
          <a:blip r:embed="rId2" cstate="print"/>
          <a:srcRect/>
          <a:stretch>
            <a:fillRect/>
          </a:stretch>
        </p:blipFill>
        <p:spPr bwMode="auto">
          <a:xfrm>
            <a:off x="2057400" y="990600"/>
            <a:ext cx="4419600" cy="3505200"/>
          </a:xfrm>
          <a:prstGeom prst="rect">
            <a:avLst/>
          </a:prstGeom>
          <a:noFill/>
        </p:spPr>
      </p:pic>
      <p:cxnSp>
        <p:nvCxnSpPr>
          <p:cNvPr id="5" name="Straight Arrow Connector 4"/>
          <p:cNvCxnSpPr/>
          <p:nvPr/>
        </p:nvCxnSpPr>
        <p:spPr>
          <a:xfrm flipV="1">
            <a:off x="4343400" y="1143000"/>
            <a:ext cx="2590800" cy="3810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7" name="TextBox 6"/>
          <p:cNvSpPr txBox="1"/>
          <p:nvPr/>
        </p:nvSpPr>
        <p:spPr>
          <a:xfrm>
            <a:off x="7010400" y="1066800"/>
            <a:ext cx="1447800" cy="369332"/>
          </a:xfrm>
          <a:prstGeom prst="rect">
            <a:avLst/>
          </a:prstGeom>
          <a:noFill/>
        </p:spPr>
        <p:txBody>
          <a:bodyPr wrap="square" rtlCol="0">
            <a:spAutoFit/>
          </a:bodyPr>
          <a:lstStyle/>
          <a:p>
            <a:r>
              <a:rPr lang="en-US" dirty="0"/>
              <a:t>Third eye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Om </a:t>
            </a:r>
            <a:r>
              <a:rPr lang="en-US" dirty="0" err="1"/>
              <a:t>Namah</a:t>
            </a:r>
            <a:r>
              <a:rPr lang="en-US" dirty="0"/>
              <a:t> </a:t>
            </a:r>
            <a:r>
              <a:rPr lang="en-US" dirty="0" err="1"/>
              <a:t>Shivaya</a:t>
            </a:r>
            <a:endParaRPr lang="en-US" dirty="0"/>
          </a:p>
        </p:txBody>
      </p:sp>
      <p:pic>
        <p:nvPicPr>
          <p:cNvPr id="26626" name="Picture 2" descr="http://sathyasaibaba.files.wordpress.com/2009/01/mahasivaratri-2009-a.jpg"/>
          <p:cNvPicPr>
            <a:picLocks noChangeAspect="1" noChangeArrowheads="1"/>
          </p:cNvPicPr>
          <p:nvPr/>
        </p:nvPicPr>
        <p:blipFill>
          <a:blip r:embed="rId2" cstate="print"/>
          <a:srcRect/>
          <a:stretch>
            <a:fillRect/>
          </a:stretch>
        </p:blipFill>
        <p:spPr bwMode="auto">
          <a:xfrm>
            <a:off x="990601" y="1540898"/>
            <a:ext cx="6858000" cy="5145651"/>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dirty="0" err="1"/>
              <a:t>Maha</a:t>
            </a:r>
            <a:r>
              <a:rPr lang="en-US" dirty="0"/>
              <a:t> </a:t>
            </a:r>
            <a:r>
              <a:rPr lang="en-US" dirty="0" err="1"/>
              <a:t>Shivratri</a:t>
            </a:r>
            <a:endParaRPr lang="en-US" dirty="0"/>
          </a:p>
        </p:txBody>
      </p:sp>
      <p:sp>
        <p:nvSpPr>
          <p:cNvPr id="3" name="Content Placeholder 2"/>
          <p:cNvSpPr>
            <a:spLocks noGrp="1"/>
          </p:cNvSpPr>
          <p:nvPr>
            <p:ph idx="1"/>
          </p:nvPr>
        </p:nvSpPr>
        <p:spPr>
          <a:xfrm>
            <a:off x="228600" y="1066800"/>
            <a:ext cx="8229600" cy="4830763"/>
          </a:xfrm>
        </p:spPr>
        <p:txBody>
          <a:bodyPr>
            <a:normAutofit fontScale="70000" lnSpcReduction="20000"/>
          </a:bodyPr>
          <a:lstStyle/>
          <a:p>
            <a:r>
              <a:rPr lang="en-US" b="1" dirty="0" err="1"/>
              <a:t>Maha</a:t>
            </a:r>
            <a:r>
              <a:rPr lang="en-US" b="1" dirty="0"/>
              <a:t> </a:t>
            </a:r>
            <a:r>
              <a:rPr lang="en-US" b="1" dirty="0" err="1"/>
              <a:t>Shivratri</a:t>
            </a:r>
            <a:r>
              <a:rPr lang="en-US" dirty="0"/>
              <a:t> (</a:t>
            </a:r>
            <a:r>
              <a:rPr lang="en-US" i="1" dirty="0"/>
              <a:t>Great Night of Shiva</a:t>
            </a:r>
            <a:r>
              <a:rPr lang="en-US" dirty="0"/>
              <a:t> or </a:t>
            </a:r>
            <a:r>
              <a:rPr lang="en-US" i="1" dirty="0"/>
              <a:t>Night of Shiva</a:t>
            </a:r>
            <a:r>
              <a:rPr lang="en-US" dirty="0"/>
              <a:t>) is a Hindu festival celebrated every year on the 13th night/14th day in the Krishna </a:t>
            </a:r>
            <a:r>
              <a:rPr lang="en-US" dirty="0" err="1"/>
              <a:t>Paksha</a:t>
            </a:r>
            <a:r>
              <a:rPr lang="en-US" dirty="0"/>
              <a:t> (waning moon) of the month of </a:t>
            </a:r>
            <a:r>
              <a:rPr lang="en-US" dirty="0" err="1"/>
              <a:t>Phalguna</a:t>
            </a:r>
            <a:r>
              <a:rPr lang="en-US" dirty="0"/>
              <a:t> in the Hindu calendar (that is, the night before and day of the new moon). </a:t>
            </a:r>
          </a:p>
          <a:p>
            <a:pPr marL="0" indent="0">
              <a:buNone/>
            </a:pPr>
            <a:endParaRPr lang="en-US" dirty="0"/>
          </a:p>
          <a:p>
            <a:r>
              <a:rPr lang="en-US" b="1" dirty="0"/>
              <a:t>Shiva means auspicious</a:t>
            </a:r>
          </a:p>
          <a:p>
            <a:endParaRPr lang="en-US" b="1" dirty="0"/>
          </a:p>
          <a:p>
            <a:r>
              <a:rPr lang="en-US" b="1" dirty="0"/>
              <a:t>Lord Shiva continuously dissolves the universe to recreate in the cyclic process of creation, preservation, dissolution and recreation of the universe. </a:t>
            </a:r>
          </a:p>
          <a:p>
            <a:pPr lvl="1">
              <a:buNone/>
            </a:pPr>
            <a:endParaRPr lang="en-US" dirty="0"/>
          </a:p>
          <a:p>
            <a:r>
              <a:rPr lang="en-US" dirty="0"/>
              <a:t>Lord Shiva is the Lord of mercy and compassion. He protects devotees from evil forces such as lust, greed, and anger. </a:t>
            </a:r>
            <a:r>
              <a:rPr lang="en-US" b="1" dirty="0"/>
              <a:t>He grants boons, bestows grace and awakens wisdom in His devotees. </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1143000"/>
          </a:xfrm>
        </p:spPr>
        <p:txBody>
          <a:bodyPr>
            <a:normAutofit fontScale="90000"/>
          </a:bodyPr>
          <a:lstStyle/>
          <a:p>
            <a:r>
              <a:rPr lang="en-US" dirty="0"/>
              <a:t>Why we celebrate </a:t>
            </a:r>
            <a:r>
              <a:rPr lang="en-US" dirty="0" err="1"/>
              <a:t>Maha</a:t>
            </a:r>
            <a:r>
              <a:rPr lang="en-US" dirty="0"/>
              <a:t> </a:t>
            </a:r>
            <a:r>
              <a:rPr lang="en-US" dirty="0" err="1"/>
              <a:t>Shivratri</a:t>
            </a:r>
            <a:r>
              <a:rPr lang="en-US" dirty="0"/>
              <a:t> </a:t>
            </a:r>
            <a:br>
              <a:rPr lang="en-US" dirty="0"/>
            </a:br>
            <a:r>
              <a:rPr lang="en-US" sz="3600" dirty="0"/>
              <a:t>Various Legends</a:t>
            </a:r>
          </a:p>
        </p:txBody>
      </p:sp>
      <p:sp>
        <p:nvSpPr>
          <p:cNvPr id="3" name="Content Placeholder 2"/>
          <p:cNvSpPr>
            <a:spLocks noGrp="1"/>
          </p:cNvSpPr>
          <p:nvPr>
            <p:ph idx="1"/>
          </p:nvPr>
        </p:nvSpPr>
        <p:spPr>
          <a:xfrm>
            <a:off x="0" y="1371600"/>
            <a:ext cx="6248400" cy="5486400"/>
          </a:xfrm>
        </p:spPr>
        <p:txBody>
          <a:bodyPr>
            <a:normAutofit fontScale="47500" lnSpcReduction="20000"/>
          </a:bodyPr>
          <a:lstStyle/>
          <a:p>
            <a:endParaRPr lang="en-US" dirty="0"/>
          </a:p>
          <a:p>
            <a:r>
              <a:rPr lang="en-US" sz="3800" b="1" dirty="0" err="1"/>
              <a:t>Shivaratri</a:t>
            </a:r>
            <a:r>
              <a:rPr lang="en-US" sz="3800" b="1" dirty="0"/>
              <a:t> marks the wedding day of Lord Shiva and </a:t>
            </a:r>
            <a:r>
              <a:rPr lang="en-US" sz="3800" b="1" dirty="0" err="1"/>
              <a:t>Parvati</a:t>
            </a:r>
            <a:r>
              <a:rPr lang="en-US" sz="3800" b="1" dirty="0"/>
              <a:t>. </a:t>
            </a:r>
          </a:p>
          <a:p>
            <a:pPr>
              <a:buNone/>
            </a:pPr>
            <a:endParaRPr lang="en-US" dirty="0"/>
          </a:p>
          <a:p>
            <a:r>
              <a:rPr lang="en-US" dirty="0"/>
              <a:t>On the auspicious night of </a:t>
            </a:r>
            <a:r>
              <a:rPr lang="en-US" dirty="0" err="1"/>
              <a:t>Shivaratri</a:t>
            </a:r>
            <a:r>
              <a:rPr lang="en-US" dirty="0"/>
              <a:t> that Lord Shiva performed the </a:t>
            </a:r>
            <a:r>
              <a:rPr lang="en-US" b="1" dirty="0"/>
              <a:t>‘</a:t>
            </a:r>
            <a:r>
              <a:rPr lang="en-US" b="1" dirty="0" err="1"/>
              <a:t>Tandava</a:t>
            </a:r>
            <a:r>
              <a:rPr lang="en-US" b="1" dirty="0"/>
              <a:t>’,</a:t>
            </a:r>
            <a:r>
              <a:rPr lang="en-US" dirty="0"/>
              <a:t> the dance of the primal creation, preservation and destruction. </a:t>
            </a:r>
          </a:p>
          <a:p>
            <a:endParaRPr lang="en-US" b="1" dirty="0"/>
          </a:p>
          <a:p>
            <a:r>
              <a:rPr lang="en-US" dirty="0"/>
              <a:t>Story goes that after creation was complete, Lord Shiva began to live on top of the mount </a:t>
            </a:r>
            <a:r>
              <a:rPr lang="en-US" dirty="0" err="1"/>
              <a:t>Kailash</a:t>
            </a:r>
            <a:r>
              <a:rPr lang="en-US" dirty="0"/>
              <a:t> with his consort </a:t>
            </a:r>
            <a:r>
              <a:rPr lang="en-US" dirty="0" err="1"/>
              <a:t>Parvati</a:t>
            </a:r>
            <a:r>
              <a:rPr lang="en-US" dirty="0"/>
              <a:t>. One day, Goddess </a:t>
            </a:r>
            <a:r>
              <a:rPr lang="en-US" dirty="0" err="1"/>
              <a:t>Parvati</a:t>
            </a:r>
            <a:r>
              <a:rPr lang="en-US" dirty="0"/>
              <a:t> asked Shiva that his devotees perform many rituals to please the Lord, but which one pleases him most. </a:t>
            </a:r>
            <a:r>
              <a:rPr lang="en-US" b="1" dirty="0"/>
              <a:t>To this, Lord Shiva replied that the 14th night of the new moon, during the month of </a:t>
            </a:r>
            <a:r>
              <a:rPr lang="en-US" b="1" dirty="0" err="1"/>
              <a:t>Phalgun</a:t>
            </a:r>
            <a:r>
              <a:rPr lang="en-US" b="1" dirty="0"/>
              <a:t> is his favorite day. </a:t>
            </a:r>
            <a:r>
              <a:rPr lang="en-US" dirty="0"/>
              <a:t>The day is celebrated as </a:t>
            </a:r>
            <a:r>
              <a:rPr lang="en-US" dirty="0" err="1"/>
              <a:t>Shivaratri</a:t>
            </a:r>
            <a:r>
              <a:rPr lang="en-US" dirty="0"/>
              <a:t> </a:t>
            </a:r>
          </a:p>
          <a:p>
            <a:endParaRPr lang="en-US" dirty="0"/>
          </a:p>
          <a:p>
            <a:r>
              <a:rPr lang="en-US" dirty="0"/>
              <a:t>Another popular </a:t>
            </a:r>
            <a:r>
              <a:rPr lang="en-US" dirty="0" err="1"/>
              <a:t>Shivratri</a:t>
            </a:r>
            <a:r>
              <a:rPr lang="en-US" dirty="0"/>
              <a:t> legend stated in </a:t>
            </a:r>
            <a:r>
              <a:rPr lang="en-US" dirty="0" err="1"/>
              <a:t>Linga</a:t>
            </a:r>
            <a:r>
              <a:rPr lang="en-US" dirty="0"/>
              <a:t> </a:t>
            </a:r>
            <a:r>
              <a:rPr lang="en-US" dirty="0" err="1"/>
              <a:t>Purana</a:t>
            </a:r>
            <a:r>
              <a:rPr lang="en-US" dirty="0"/>
              <a:t> states that it was on </a:t>
            </a:r>
            <a:r>
              <a:rPr lang="en-US" dirty="0" err="1"/>
              <a:t>Shivaratri</a:t>
            </a:r>
            <a:r>
              <a:rPr lang="en-US" dirty="0"/>
              <a:t> that </a:t>
            </a:r>
            <a:r>
              <a:rPr lang="en-US" b="1" dirty="0"/>
              <a:t>Lord Shiva manifested himself in the form of a </a:t>
            </a:r>
            <a:r>
              <a:rPr lang="en-US" b="1" dirty="0" err="1"/>
              <a:t>Linga</a:t>
            </a:r>
            <a:r>
              <a:rPr lang="en-US" dirty="0"/>
              <a:t>. Hence the day is considered to be extremely auspicious by Shiva devotees and they celebrate it as </a:t>
            </a:r>
            <a:r>
              <a:rPr lang="en-US" b="1" dirty="0" err="1"/>
              <a:t>Mahashivaratri</a:t>
            </a:r>
            <a:r>
              <a:rPr lang="en-US" dirty="0"/>
              <a:t> - the grand night of Shiva. </a:t>
            </a:r>
            <a:br>
              <a:rPr lang="en-US" dirty="0"/>
            </a:br>
            <a:endParaRPr lang="en-US" dirty="0"/>
          </a:p>
          <a:p>
            <a:pPr>
              <a:buNone/>
            </a:pPr>
            <a:endParaRPr lang="en-US" dirty="0"/>
          </a:p>
        </p:txBody>
      </p:sp>
      <p:pic>
        <p:nvPicPr>
          <p:cNvPr id="4" name="Picture 2" descr="http://www.mazhalaigal.com/images/issues/common/shiva.jpg"/>
          <p:cNvPicPr>
            <a:picLocks noChangeAspect="1" noChangeArrowheads="1"/>
          </p:cNvPicPr>
          <p:nvPr/>
        </p:nvPicPr>
        <p:blipFill>
          <a:blip r:embed="rId2" cstate="print"/>
          <a:srcRect/>
          <a:stretch>
            <a:fillRect/>
          </a:stretch>
        </p:blipFill>
        <p:spPr bwMode="auto">
          <a:xfrm>
            <a:off x="6324600" y="914400"/>
            <a:ext cx="2590800" cy="2514600"/>
          </a:xfrm>
          <a:prstGeom prst="rect">
            <a:avLst/>
          </a:prstGeom>
          <a:noFill/>
        </p:spPr>
      </p:pic>
      <p:pic>
        <p:nvPicPr>
          <p:cNvPr id="13314" name="Picture 2" descr="http://www.karunamayi.org/News/images/Lingalankara%20shiva%20lingam%20cobra%20rudraksha%20mala.jpg"/>
          <p:cNvPicPr>
            <a:picLocks noChangeAspect="1" noChangeArrowheads="1"/>
          </p:cNvPicPr>
          <p:nvPr/>
        </p:nvPicPr>
        <p:blipFill>
          <a:blip r:embed="rId3" cstate="print"/>
          <a:srcRect/>
          <a:stretch>
            <a:fillRect/>
          </a:stretch>
        </p:blipFill>
        <p:spPr bwMode="auto">
          <a:xfrm>
            <a:off x="6248400" y="3733800"/>
            <a:ext cx="2590800" cy="24384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dirty="0"/>
              <a:t>How do we celebrate </a:t>
            </a:r>
            <a:r>
              <a:rPr lang="en-US" dirty="0" err="1"/>
              <a:t>Shivratri</a:t>
            </a:r>
            <a:endParaRPr lang="en-US" dirty="0"/>
          </a:p>
        </p:txBody>
      </p:sp>
      <p:sp>
        <p:nvSpPr>
          <p:cNvPr id="3" name="Content Placeholder 2"/>
          <p:cNvSpPr>
            <a:spLocks noGrp="1"/>
          </p:cNvSpPr>
          <p:nvPr>
            <p:ph idx="1"/>
          </p:nvPr>
        </p:nvSpPr>
        <p:spPr>
          <a:xfrm>
            <a:off x="0" y="1295400"/>
            <a:ext cx="5562600" cy="5562600"/>
          </a:xfrm>
        </p:spPr>
        <p:txBody>
          <a:bodyPr>
            <a:normAutofit fontScale="55000" lnSpcReduction="20000"/>
          </a:bodyPr>
          <a:lstStyle/>
          <a:p>
            <a:r>
              <a:rPr lang="en-US" dirty="0"/>
              <a:t>People performing </a:t>
            </a:r>
            <a:r>
              <a:rPr lang="en-US" dirty="0" err="1"/>
              <a:t>abhishek</a:t>
            </a:r>
            <a:r>
              <a:rPr lang="en-US" dirty="0"/>
              <a:t> of Shiva </a:t>
            </a:r>
            <a:r>
              <a:rPr lang="en-US" dirty="0" err="1"/>
              <a:t>Linga</a:t>
            </a:r>
            <a:r>
              <a:rPr lang="en-US" dirty="0"/>
              <a:t> with </a:t>
            </a:r>
            <a:r>
              <a:rPr lang="en-US" b="1" dirty="0"/>
              <a:t>six different </a:t>
            </a:r>
            <a:r>
              <a:rPr lang="en-US" b="1" dirty="0" err="1"/>
              <a:t>dravyas</a:t>
            </a:r>
            <a:r>
              <a:rPr lang="en-US" dirty="0"/>
              <a:t> including milk, yoghurt, honey, ghee, sugar and water while chanting Sri </a:t>
            </a:r>
            <a:r>
              <a:rPr lang="en-US" dirty="0" err="1"/>
              <a:t>Rudram</a:t>
            </a:r>
            <a:r>
              <a:rPr lang="en-US" dirty="0"/>
              <a:t>, </a:t>
            </a:r>
            <a:r>
              <a:rPr lang="en-US" dirty="0" err="1"/>
              <a:t>Chamakam</a:t>
            </a:r>
            <a:r>
              <a:rPr lang="en-US" dirty="0"/>
              <a:t> and </a:t>
            </a:r>
            <a:r>
              <a:rPr lang="en-US" dirty="0" err="1"/>
              <a:t>Dasa</a:t>
            </a:r>
            <a:r>
              <a:rPr lang="en-US" dirty="0"/>
              <a:t> </a:t>
            </a:r>
            <a:r>
              <a:rPr lang="en-US" dirty="0" err="1"/>
              <a:t>Shanthi</a:t>
            </a:r>
            <a:r>
              <a:rPr lang="en-US" dirty="0"/>
              <a:t> </a:t>
            </a:r>
          </a:p>
          <a:p>
            <a:r>
              <a:rPr lang="en-US" dirty="0"/>
              <a:t>According to the mythology, each of these </a:t>
            </a:r>
            <a:r>
              <a:rPr lang="en-US" dirty="0" err="1"/>
              <a:t>dravya</a:t>
            </a:r>
            <a:r>
              <a:rPr lang="en-US" dirty="0"/>
              <a:t> used in the </a:t>
            </a:r>
            <a:r>
              <a:rPr lang="en-US" dirty="0" err="1"/>
              <a:t>abhisheka</a:t>
            </a:r>
            <a:r>
              <a:rPr lang="en-US" dirty="0"/>
              <a:t> blesses a unique quality:</a:t>
            </a:r>
          </a:p>
          <a:p>
            <a:pPr marL="341313" indent="-60325">
              <a:buNone/>
            </a:pPr>
            <a:r>
              <a:rPr lang="en-US" dirty="0"/>
              <a:t> </a:t>
            </a:r>
            <a:r>
              <a:rPr lang="en-US" b="1" dirty="0"/>
              <a:t>Milk</a:t>
            </a:r>
            <a:r>
              <a:rPr lang="en-US" dirty="0"/>
              <a:t> is for the blessing of purity and piousness. </a:t>
            </a:r>
          </a:p>
          <a:p>
            <a:pPr marL="341313" indent="-60325">
              <a:buNone/>
            </a:pPr>
            <a:r>
              <a:rPr lang="en-US" b="1" dirty="0"/>
              <a:t>Yogurt</a:t>
            </a:r>
            <a:r>
              <a:rPr lang="en-US" dirty="0"/>
              <a:t> is for prosperity and progeny. </a:t>
            </a:r>
          </a:p>
          <a:p>
            <a:pPr marL="341313" indent="-60325">
              <a:buNone/>
            </a:pPr>
            <a:r>
              <a:rPr lang="en-US" b="1" dirty="0"/>
              <a:t>Honey</a:t>
            </a:r>
            <a:r>
              <a:rPr lang="en-US" dirty="0"/>
              <a:t> is for sweet speech. </a:t>
            </a:r>
          </a:p>
          <a:p>
            <a:pPr marL="341313" indent="-60325">
              <a:buNone/>
            </a:pPr>
            <a:r>
              <a:rPr lang="en-US" b="1" dirty="0"/>
              <a:t>Ghee</a:t>
            </a:r>
            <a:r>
              <a:rPr lang="en-US" dirty="0"/>
              <a:t> is for victory. </a:t>
            </a:r>
          </a:p>
          <a:p>
            <a:pPr marL="341313" indent="-60325">
              <a:buNone/>
            </a:pPr>
            <a:r>
              <a:rPr lang="en-US" b="1" dirty="0"/>
              <a:t>Sugar</a:t>
            </a:r>
            <a:r>
              <a:rPr lang="en-US" dirty="0"/>
              <a:t> is for happiness. </a:t>
            </a:r>
          </a:p>
          <a:p>
            <a:pPr marL="341313" indent="-60325">
              <a:buNone/>
            </a:pPr>
            <a:r>
              <a:rPr lang="en-US" b="1" dirty="0"/>
              <a:t>Water</a:t>
            </a:r>
            <a:r>
              <a:rPr lang="en-US" dirty="0"/>
              <a:t> is for purity. </a:t>
            </a:r>
          </a:p>
          <a:p>
            <a:pPr>
              <a:buNone/>
            </a:pPr>
            <a:endParaRPr lang="en-US" dirty="0"/>
          </a:p>
          <a:p>
            <a:r>
              <a:rPr lang="en-US" dirty="0"/>
              <a:t>People offer </a:t>
            </a:r>
            <a:r>
              <a:rPr lang="en-US" b="1" dirty="0" err="1"/>
              <a:t>Bael</a:t>
            </a:r>
            <a:r>
              <a:rPr lang="en-US" b="1" dirty="0"/>
              <a:t> leaves </a:t>
            </a:r>
            <a:r>
              <a:rPr lang="en-US" dirty="0"/>
              <a:t>to Lord Shiva</a:t>
            </a:r>
          </a:p>
          <a:p>
            <a:r>
              <a:rPr lang="en-US" dirty="0"/>
              <a:t>People </a:t>
            </a:r>
            <a:r>
              <a:rPr lang="en-US" b="1" dirty="0"/>
              <a:t>Fast the whole day and stay awake on the night (</a:t>
            </a:r>
            <a:r>
              <a:rPr lang="en-US" b="1" dirty="0" err="1"/>
              <a:t>Jagran</a:t>
            </a:r>
            <a:r>
              <a:rPr lang="en-US" b="1" dirty="0"/>
              <a:t>)</a:t>
            </a:r>
          </a:p>
          <a:p>
            <a:r>
              <a:rPr lang="en-US" dirty="0"/>
              <a:t>People do </a:t>
            </a:r>
            <a:r>
              <a:rPr lang="en-US" b="1" dirty="0"/>
              <a:t>meditation and chant Om </a:t>
            </a:r>
            <a:r>
              <a:rPr lang="en-US" b="1" dirty="0" err="1"/>
              <a:t>Namah</a:t>
            </a:r>
            <a:r>
              <a:rPr lang="en-US" b="1" dirty="0"/>
              <a:t> </a:t>
            </a:r>
            <a:r>
              <a:rPr lang="en-US" b="1" dirty="0" err="1"/>
              <a:t>Shivaaya</a:t>
            </a:r>
            <a:endParaRPr lang="en-US" b="1" dirty="0"/>
          </a:p>
        </p:txBody>
      </p:sp>
      <p:pic>
        <p:nvPicPr>
          <p:cNvPr id="5122" name="Picture 2" descr="http://www.whereincity.com/files/photo-gallery/307/maha-shivratri-1114_m.jpg"/>
          <p:cNvPicPr>
            <a:picLocks noChangeAspect="1" noChangeArrowheads="1"/>
          </p:cNvPicPr>
          <p:nvPr/>
        </p:nvPicPr>
        <p:blipFill>
          <a:blip r:embed="rId2" cstate="print"/>
          <a:srcRect/>
          <a:stretch>
            <a:fillRect/>
          </a:stretch>
        </p:blipFill>
        <p:spPr bwMode="auto">
          <a:xfrm>
            <a:off x="5562600" y="1447800"/>
            <a:ext cx="3581400" cy="365760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686800" cy="1143000"/>
          </a:xfrm>
        </p:spPr>
        <p:txBody>
          <a:bodyPr>
            <a:normAutofit/>
          </a:bodyPr>
          <a:lstStyle/>
          <a:p>
            <a:r>
              <a:rPr lang="en-US" sz="3200" dirty="0"/>
              <a:t>Why Shiva is worshipped in the form of Shiva Lingam</a:t>
            </a:r>
          </a:p>
        </p:txBody>
      </p:sp>
      <p:sp>
        <p:nvSpPr>
          <p:cNvPr id="3" name="Content Placeholder 2"/>
          <p:cNvSpPr>
            <a:spLocks noGrp="1"/>
          </p:cNvSpPr>
          <p:nvPr>
            <p:ph idx="1"/>
          </p:nvPr>
        </p:nvSpPr>
        <p:spPr>
          <a:xfrm>
            <a:off x="228600" y="4572000"/>
            <a:ext cx="8534400" cy="2286000"/>
          </a:xfrm>
        </p:spPr>
        <p:txBody>
          <a:bodyPr>
            <a:normAutofit fontScale="47500" lnSpcReduction="20000"/>
          </a:bodyPr>
          <a:lstStyle/>
          <a:p>
            <a:r>
              <a:rPr lang="en-US" dirty="0"/>
              <a:t>According to another legend, once </a:t>
            </a:r>
            <a:r>
              <a:rPr lang="en-US" dirty="0">
                <a:hlinkClick r:id="rId2" action="ppaction://hlinkfile"/>
              </a:rPr>
              <a:t>Brahma</a:t>
            </a:r>
            <a:r>
              <a:rPr lang="en-US" dirty="0"/>
              <a:t> and </a:t>
            </a:r>
            <a:r>
              <a:rPr lang="en-US" dirty="0">
                <a:hlinkClick r:id="rId3" action="ppaction://hlinkfile"/>
              </a:rPr>
              <a:t>Vishnu</a:t>
            </a:r>
            <a:r>
              <a:rPr lang="en-US" dirty="0"/>
              <a:t>, two other deities of the holy Trinity, had an argument as to their supremacy. Brahma being the Creator declared himself to be more revered, while Vishnu, the Preserver, pronounced that he commanded more respect. </a:t>
            </a:r>
          </a:p>
          <a:p>
            <a:r>
              <a:rPr lang="en-US" dirty="0"/>
              <a:t>Just then a colossal 'lingam', known as </a:t>
            </a:r>
            <a:r>
              <a:rPr lang="en-US" dirty="0" err="1"/>
              <a:t>Jyotirlinga</a:t>
            </a:r>
            <a:r>
              <a:rPr lang="en-US" dirty="0"/>
              <a:t>, blanketed in flames, appeared before them. Both Brahma and Vishnu were awestruck by its rapidly increasing size. They forgot their quarrel and decided to determine its size. Vishnu assuming the form of a boar went to the netherworld and Brahma as a swan flew to the skies. But both of them failed to accomplish the self-assumed tasks. Then, Shiva appeared out of the 'lingam' and stated that he was the progenitor of them both and that henceforth he should be worshiped in his phallic form, the 'lingam', and not in his anthropomorphic form.</a:t>
            </a:r>
          </a:p>
          <a:p>
            <a:endParaRPr lang="en-US" dirty="0"/>
          </a:p>
        </p:txBody>
      </p:sp>
      <p:pic>
        <p:nvPicPr>
          <p:cNvPr id="9218" name="Picture 2" descr="http://projectconversion.com/wp-content/uploads/2011/01/Shiva_lingam.jpg"/>
          <p:cNvPicPr>
            <a:picLocks noChangeAspect="1" noChangeArrowheads="1"/>
          </p:cNvPicPr>
          <p:nvPr/>
        </p:nvPicPr>
        <p:blipFill>
          <a:blip r:embed="rId4" cstate="print"/>
          <a:srcRect/>
          <a:stretch>
            <a:fillRect/>
          </a:stretch>
        </p:blipFill>
        <p:spPr bwMode="auto">
          <a:xfrm>
            <a:off x="2362200" y="1524000"/>
            <a:ext cx="4000500" cy="264795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229600" cy="868362"/>
          </a:xfrm>
        </p:spPr>
        <p:txBody>
          <a:bodyPr>
            <a:normAutofit/>
          </a:bodyPr>
          <a:lstStyle/>
          <a:p>
            <a:r>
              <a:rPr lang="en-US" sz="3200" dirty="0"/>
              <a:t>Lord Shiva’s Favorite Vehicle- Nandi</a:t>
            </a:r>
          </a:p>
        </p:txBody>
      </p:sp>
      <p:sp>
        <p:nvSpPr>
          <p:cNvPr id="3" name="Content Placeholder 2"/>
          <p:cNvSpPr>
            <a:spLocks noGrp="1"/>
          </p:cNvSpPr>
          <p:nvPr>
            <p:ph idx="1"/>
          </p:nvPr>
        </p:nvSpPr>
        <p:spPr>
          <a:xfrm>
            <a:off x="685800" y="4724400"/>
            <a:ext cx="8229600" cy="1401763"/>
          </a:xfrm>
        </p:spPr>
        <p:txBody>
          <a:bodyPr>
            <a:normAutofit fontScale="47500" lnSpcReduction="20000"/>
          </a:bodyPr>
          <a:lstStyle/>
          <a:p>
            <a:pPr>
              <a:buNone/>
            </a:pPr>
            <a:r>
              <a:rPr lang="en-US" b="1" dirty="0"/>
              <a:t>Nandi:</a:t>
            </a:r>
            <a:r>
              <a:rPr lang="en-US" dirty="0"/>
              <a:t> the bull is associated with Shiva and is said to be His vehicle. The bull symbolizes both power and ignorance. Lord Shiva's use of the bull as a vehicle conveys the idea that He removes ignorance and bestows power of wisdom on His devotees. The bull is called </a:t>
            </a:r>
            <a:r>
              <a:rPr lang="en-US" dirty="0" err="1"/>
              <a:t>Vrisha</a:t>
            </a:r>
            <a:r>
              <a:rPr lang="en-US" dirty="0"/>
              <a:t> in Sanskrit. </a:t>
            </a:r>
            <a:r>
              <a:rPr lang="en-US" dirty="0" err="1"/>
              <a:t>Vrisha</a:t>
            </a:r>
            <a:r>
              <a:rPr lang="en-US" dirty="0"/>
              <a:t> also means dharma (righteousness). Thus a bull shown next to Shiva also indicates that He is the </a:t>
            </a:r>
            <a:r>
              <a:rPr lang="en-US" dirty="0" err="1"/>
              <a:t>etemal</a:t>
            </a:r>
            <a:r>
              <a:rPr lang="en-US" dirty="0"/>
              <a:t> companion of righteousness. </a:t>
            </a:r>
          </a:p>
          <a:p>
            <a:endParaRPr lang="en-US" dirty="0"/>
          </a:p>
        </p:txBody>
      </p:sp>
      <p:pic>
        <p:nvPicPr>
          <p:cNvPr id="4" name="Picture 6" descr="http://www.shivayoga.net/photos/objects/nandi.jpg"/>
          <p:cNvPicPr>
            <a:picLocks noChangeAspect="1" noChangeArrowheads="1"/>
          </p:cNvPicPr>
          <p:nvPr/>
        </p:nvPicPr>
        <p:blipFill>
          <a:blip r:embed="rId2" cstate="print"/>
          <a:srcRect/>
          <a:stretch>
            <a:fillRect/>
          </a:stretch>
        </p:blipFill>
        <p:spPr bwMode="auto">
          <a:xfrm>
            <a:off x="2438400" y="1304925"/>
            <a:ext cx="3086100" cy="2600325"/>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a:t>Lord Shiva- an ascetic</a:t>
            </a:r>
          </a:p>
        </p:txBody>
      </p:sp>
      <p:pic>
        <p:nvPicPr>
          <p:cNvPr id="4" name="Picture 2" descr="http://2.bp.blogspot.com/-QElBbEMNviY/TVatlAVt8oI/AAAAAAAAAIA/HTUOXibdEEw/s1600/Lord-Shiva.jpg"/>
          <p:cNvPicPr>
            <a:picLocks noChangeAspect="1" noChangeArrowheads="1"/>
          </p:cNvPicPr>
          <p:nvPr/>
        </p:nvPicPr>
        <p:blipFill>
          <a:blip r:embed="rId2" cstate="print"/>
          <a:srcRect/>
          <a:stretch>
            <a:fillRect/>
          </a:stretch>
        </p:blipFill>
        <p:spPr bwMode="auto">
          <a:xfrm>
            <a:off x="1752600" y="990600"/>
            <a:ext cx="5486400" cy="5695950"/>
          </a:xfrm>
          <a:prstGeom prst="rect">
            <a:avLst/>
          </a:prstGeom>
          <a:noFill/>
        </p:spPr>
      </p:pic>
      <p:cxnSp>
        <p:nvCxnSpPr>
          <p:cNvPr id="6" name="Straight Arrow Connector 5"/>
          <p:cNvCxnSpPr/>
          <p:nvPr/>
        </p:nvCxnSpPr>
        <p:spPr>
          <a:xfrm flipV="1">
            <a:off x="4572000" y="1143000"/>
            <a:ext cx="2971800" cy="7620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7" name="TextBox 6"/>
          <p:cNvSpPr txBox="1"/>
          <p:nvPr/>
        </p:nvSpPr>
        <p:spPr>
          <a:xfrm>
            <a:off x="7696200" y="1828800"/>
            <a:ext cx="1447800" cy="369332"/>
          </a:xfrm>
          <a:prstGeom prst="rect">
            <a:avLst/>
          </a:prstGeom>
          <a:noFill/>
        </p:spPr>
        <p:txBody>
          <a:bodyPr wrap="square" rtlCol="0">
            <a:spAutoFit/>
          </a:bodyPr>
          <a:lstStyle/>
          <a:p>
            <a:r>
              <a:rPr lang="en-US" dirty="0"/>
              <a:t>Blue Throat</a:t>
            </a:r>
          </a:p>
        </p:txBody>
      </p:sp>
      <p:cxnSp>
        <p:nvCxnSpPr>
          <p:cNvPr id="8" name="Straight Arrow Connector 7"/>
          <p:cNvCxnSpPr/>
          <p:nvPr/>
        </p:nvCxnSpPr>
        <p:spPr>
          <a:xfrm flipV="1">
            <a:off x="4724400" y="2133600"/>
            <a:ext cx="3048000" cy="6096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9" name="TextBox 8"/>
          <p:cNvSpPr txBox="1"/>
          <p:nvPr/>
        </p:nvSpPr>
        <p:spPr>
          <a:xfrm>
            <a:off x="7543800" y="990600"/>
            <a:ext cx="1447800" cy="369332"/>
          </a:xfrm>
          <a:prstGeom prst="rect">
            <a:avLst/>
          </a:prstGeom>
          <a:noFill/>
        </p:spPr>
        <p:txBody>
          <a:bodyPr wrap="square" rtlCol="0">
            <a:spAutoFit/>
          </a:bodyPr>
          <a:lstStyle/>
          <a:p>
            <a:r>
              <a:rPr lang="en-US" dirty="0"/>
              <a:t>Third eye</a:t>
            </a:r>
          </a:p>
        </p:txBody>
      </p:sp>
      <p:cxnSp>
        <p:nvCxnSpPr>
          <p:cNvPr id="11" name="Straight Arrow Connector 10"/>
          <p:cNvCxnSpPr/>
          <p:nvPr/>
        </p:nvCxnSpPr>
        <p:spPr>
          <a:xfrm rot="10800000">
            <a:off x="1219200" y="2133600"/>
            <a:ext cx="3200400" cy="8397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4" name="TextBox 13"/>
          <p:cNvSpPr txBox="1"/>
          <p:nvPr/>
        </p:nvSpPr>
        <p:spPr>
          <a:xfrm>
            <a:off x="152400" y="1752600"/>
            <a:ext cx="1600200" cy="923330"/>
          </a:xfrm>
          <a:prstGeom prst="rect">
            <a:avLst/>
          </a:prstGeom>
          <a:noFill/>
        </p:spPr>
        <p:txBody>
          <a:bodyPr wrap="square" rtlCol="0">
            <a:spAutoFit/>
          </a:bodyPr>
          <a:lstStyle/>
          <a:p>
            <a:r>
              <a:rPr lang="en-US" dirty="0"/>
              <a:t>Snake around his neck</a:t>
            </a:r>
          </a:p>
        </p:txBody>
      </p:sp>
      <p:cxnSp>
        <p:nvCxnSpPr>
          <p:cNvPr id="15" name="Straight Arrow Connector 14"/>
          <p:cNvCxnSpPr/>
          <p:nvPr/>
        </p:nvCxnSpPr>
        <p:spPr>
          <a:xfrm rot="10800000" flipV="1">
            <a:off x="838200" y="2590800"/>
            <a:ext cx="1600200" cy="5334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7" name="TextBox 16"/>
          <p:cNvSpPr txBox="1"/>
          <p:nvPr/>
        </p:nvSpPr>
        <p:spPr>
          <a:xfrm>
            <a:off x="152400" y="3200400"/>
            <a:ext cx="1447800" cy="369332"/>
          </a:xfrm>
          <a:prstGeom prst="rect">
            <a:avLst/>
          </a:prstGeom>
          <a:noFill/>
        </p:spPr>
        <p:txBody>
          <a:bodyPr wrap="square" rtlCol="0">
            <a:spAutoFit/>
          </a:bodyPr>
          <a:lstStyle/>
          <a:p>
            <a:r>
              <a:rPr lang="en-US" dirty="0" err="1"/>
              <a:t>Dhamru</a:t>
            </a:r>
            <a:endParaRPr lang="en-US" dirty="0"/>
          </a:p>
        </p:txBody>
      </p:sp>
      <p:cxnSp>
        <p:nvCxnSpPr>
          <p:cNvPr id="18" name="Straight Arrow Connector 17"/>
          <p:cNvCxnSpPr/>
          <p:nvPr/>
        </p:nvCxnSpPr>
        <p:spPr>
          <a:xfrm rot="10800000">
            <a:off x="990600" y="1219200"/>
            <a:ext cx="1295400" cy="5334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1" name="TextBox 20"/>
          <p:cNvSpPr txBox="1"/>
          <p:nvPr/>
        </p:nvSpPr>
        <p:spPr>
          <a:xfrm>
            <a:off x="0" y="838200"/>
            <a:ext cx="1447800" cy="369332"/>
          </a:xfrm>
          <a:prstGeom prst="rect">
            <a:avLst/>
          </a:prstGeom>
          <a:noFill/>
        </p:spPr>
        <p:txBody>
          <a:bodyPr wrap="square" rtlCol="0">
            <a:spAutoFit/>
          </a:bodyPr>
          <a:lstStyle/>
          <a:p>
            <a:r>
              <a:rPr lang="en-US" dirty="0" err="1"/>
              <a:t>Trishul</a:t>
            </a:r>
            <a:endParaRPr lang="en-US" dirty="0"/>
          </a:p>
        </p:txBody>
      </p:sp>
      <p:cxnSp>
        <p:nvCxnSpPr>
          <p:cNvPr id="22" name="Straight Arrow Connector 21"/>
          <p:cNvCxnSpPr/>
          <p:nvPr/>
        </p:nvCxnSpPr>
        <p:spPr>
          <a:xfrm rot="10800000" flipV="1">
            <a:off x="1066800" y="3810000"/>
            <a:ext cx="2438400" cy="1524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5" name="TextBox 24"/>
          <p:cNvSpPr txBox="1"/>
          <p:nvPr/>
        </p:nvSpPr>
        <p:spPr>
          <a:xfrm>
            <a:off x="0" y="4038600"/>
            <a:ext cx="1447800" cy="646331"/>
          </a:xfrm>
          <a:prstGeom prst="rect">
            <a:avLst/>
          </a:prstGeom>
          <a:noFill/>
        </p:spPr>
        <p:txBody>
          <a:bodyPr wrap="square" rtlCol="0">
            <a:spAutoFit/>
          </a:bodyPr>
          <a:lstStyle/>
          <a:p>
            <a:r>
              <a:rPr lang="en-US" dirty="0" err="1"/>
              <a:t>Rudraksha</a:t>
            </a:r>
            <a:r>
              <a:rPr lang="en-US" dirty="0"/>
              <a:t> Mala</a:t>
            </a:r>
          </a:p>
        </p:txBody>
      </p:sp>
      <p:cxnSp>
        <p:nvCxnSpPr>
          <p:cNvPr id="26" name="Straight Arrow Connector 25"/>
          <p:cNvCxnSpPr/>
          <p:nvPr/>
        </p:nvCxnSpPr>
        <p:spPr>
          <a:xfrm flipV="1">
            <a:off x="4572000" y="762000"/>
            <a:ext cx="3276600" cy="3048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8" name="TextBox 27"/>
          <p:cNvSpPr txBox="1"/>
          <p:nvPr/>
        </p:nvSpPr>
        <p:spPr>
          <a:xfrm>
            <a:off x="7696200" y="533400"/>
            <a:ext cx="1600200" cy="369332"/>
          </a:xfrm>
          <a:prstGeom prst="rect">
            <a:avLst/>
          </a:prstGeom>
          <a:noFill/>
        </p:spPr>
        <p:txBody>
          <a:bodyPr wrap="square" rtlCol="0">
            <a:spAutoFit/>
          </a:bodyPr>
          <a:lstStyle/>
          <a:p>
            <a:r>
              <a:rPr lang="en-US" dirty="0"/>
              <a:t>River </a:t>
            </a:r>
            <a:r>
              <a:rPr lang="en-US" dirty="0" err="1"/>
              <a:t>Ganga</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914400"/>
          </a:xfrm>
        </p:spPr>
        <p:txBody>
          <a:bodyPr/>
          <a:lstStyle/>
          <a:p>
            <a:r>
              <a:rPr lang="en-US" dirty="0"/>
              <a:t>Legend 1 : Blue throat</a:t>
            </a:r>
          </a:p>
        </p:txBody>
      </p:sp>
      <p:sp>
        <p:nvSpPr>
          <p:cNvPr id="3" name="Content Placeholder 2"/>
          <p:cNvSpPr>
            <a:spLocks noGrp="1"/>
          </p:cNvSpPr>
          <p:nvPr>
            <p:ph idx="1"/>
          </p:nvPr>
        </p:nvSpPr>
        <p:spPr>
          <a:xfrm>
            <a:off x="0" y="4953000"/>
            <a:ext cx="9144000" cy="1295400"/>
          </a:xfrm>
        </p:spPr>
        <p:txBody>
          <a:bodyPr>
            <a:noAutofit/>
          </a:bodyPr>
          <a:lstStyle/>
          <a:p>
            <a:r>
              <a:rPr lang="en-US" sz="1000" b="1" dirty="0" err="1"/>
              <a:t>Haalaa-Hala</a:t>
            </a:r>
            <a:r>
              <a:rPr lang="en-US" sz="1000" b="1" dirty="0"/>
              <a:t> - the Poison</a:t>
            </a:r>
            <a:br>
              <a:rPr lang="en-US" sz="1000" dirty="0"/>
            </a:br>
            <a:r>
              <a:rPr lang="en-US" sz="1000" dirty="0"/>
              <a:t>During the </a:t>
            </a:r>
            <a:r>
              <a:rPr lang="en-US" sz="1000" dirty="0" err="1"/>
              <a:t>Sagar</a:t>
            </a:r>
            <a:r>
              <a:rPr lang="en-US" sz="1000" dirty="0"/>
              <a:t> </a:t>
            </a:r>
            <a:r>
              <a:rPr lang="en-US" sz="1000" dirty="0" err="1"/>
              <a:t>Manthan</a:t>
            </a:r>
            <a:r>
              <a:rPr lang="en-US" sz="1000" dirty="0"/>
              <a:t> by the gods and demons, </a:t>
            </a:r>
            <a:r>
              <a:rPr lang="en-US" sz="1000" dirty="0" err="1"/>
              <a:t>haalaa-hala</a:t>
            </a:r>
            <a:r>
              <a:rPr lang="en-US" sz="1000" dirty="0"/>
              <a:t>, a pot of poison also came out of the ocean. This terrified the Gods and demons as the poison was so toxic that it effects would have wiped out the entire creation. On the advice of Lord Vishnu, Gods approached Lord Shiva for help and protection as only he could swallow it without being affected. On the request of gods and out of compassion for living beings, Lord Shiva drank the poison. However, </a:t>
            </a:r>
            <a:r>
              <a:rPr lang="en-US" sz="1000" dirty="0" err="1"/>
              <a:t>Parvati</a:t>
            </a:r>
            <a:r>
              <a:rPr lang="en-US" sz="1000" dirty="0"/>
              <a:t> - Lord Shiva’s consort pressed his neck so that the poison does not reach his stomach. Thus, it stayed in his throat neither going up nor going down and Shiva remained unharmed. The poison was so potent that it changed the color of Lord </a:t>
            </a:r>
            <a:r>
              <a:rPr lang="en-US" sz="1000" dirty="0" err="1"/>
              <a:t>Mahadeva’s</a:t>
            </a:r>
            <a:r>
              <a:rPr lang="en-US" sz="1000" dirty="0"/>
              <a:t> neck to blue. For this reason, Lord Shiva is also called </a:t>
            </a:r>
            <a:r>
              <a:rPr lang="en-US" sz="1000" b="1" dirty="0" err="1"/>
              <a:t>Neelakantha</a:t>
            </a:r>
            <a:r>
              <a:rPr lang="en-US" sz="1000" b="1" dirty="0"/>
              <a:t> </a:t>
            </a:r>
            <a:r>
              <a:rPr lang="en-US" sz="1000" dirty="0"/>
              <a:t>(the blue-necked one) where ‘</a:t>
            </a:r>
            <a:r>
              <a:rPr lang="en-US" sz="1000" dirty="0" err="1"/>
              <a:t>Neela</a:t>
            </a:r>
            <a:r>
              <a:rPr lang="en-US" sz="1000" dirty="0"/>
              <a:t>’ means blue and ‘</a:t>
            </a:r>
            <a:r>
              <a:rPr lang="en-US" sz="1000" dirty="0" err="1"/>
              <a:t>Kantha</a:t>
            </a:r>
            <a:r>
              <a:rPr lang="en-US" sz="1000" dirty="0"/>
              <a:t>’ means neck or throat.</a:t>
            </a:r>
            <a:br>
              <a:rPr lang="en-US" sz="1000" dirty="0"/>
            </a:br>
            <a:br>
              <a:rPr lang="en-US" sz="1000" dirty="0"/>
            </a:br>
            <a:r>
              <a:rPr lang="en-US" sz="1000" dirty="0"/>
              <a:t>As part of the therapy, doctors advised gods to keep Lord Shiva awake during the night. Thus, Gods kept a vigil in contemplation of Lord Shiva. To amuse Shiva and to keep him awake, the gods took turn performing various dances and playing music. As the day broke out, Lord Shiva, pleased with their devotion blessed them all. </a:t>
            </a:r>
            <a:r>
              <a:rPr lang="en-US" sz="1000" b="1" dirty="0" err="1"/>
              <a:t>Shivaratri</a:t>
            </a:r>
            <a:r>
              <a:rPr lang="en-US" sz="1000" dirty="0"/>
              <a:t> is the celebration of this event by which Shiva saved the world. Since then, on this day and night - devotees fast, keep vigil, sing glories of Lord and meditate. </a:t>
            </a:r>
            <a:br>
              <a:rPr lang="en-US" sz="1000" dirty="0"/>
            </a:br>
            <a:endParaRPr lang="en-US" sz="1000" dirty="0"/>
          </a:p>
        </p:txBody>
      </p:sp>
      <p:pic>
        <p:nvPicPr>
          <p:cNvPr id="4" name="Picture 2" descr="http://2.bp.blogspot.com/-QElBbEMNviY/TVatlAVt8oI/AAAAAAAAAIA/HTUOXibdEEw/s1600/Lord-Shiva.jpg"/>
          <p:cNvPicPr>
            <a:picLocks noChangeAspect="1" noChangeArrowheads="1"/>
          </p:cNvPicPr>
          <p:nvPr/>
        </p:nvPicPr>
        <p:blipFill>
          <a:blip r:embed="rId2" cstate="print"/>
          <a:srcRect/>
          <a:stretch>
            <a:fillRect/>
          </a:stretch>
        </p:blipFill>
        <p:spPr bwMode="auto">
          <a:xfrm>
            <a:off x="685800" y="1219200"/>
            <a:ext cx="3581400" cy="3718190"/>
          </a:xfrm>
          <a:prstGeom prst="rect">
            <a:avLst/>
          </a:prstGeom>
          <a:noFill/>
        </p:spPr>
      </p:pic>
      <p:cxnSp>
        <p:nvCxnSpPr>
          <p:cNvPr id="5" name="Straight Arrow Connector 4"/>
          <p:cNvCxnSpPr/>
          <p:nvPr/>
        </p:nvCxnSpPr>
        <p:spPr>
          <a:xfrm flipV="1">
            <a:off x="2514600" y="1447800"/>
            <a:ext cx="2133600" cy="9906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7" name="TextBox 6"/>
          <p:cNvSpPr txBox="1"/>
          <p:nvPr/>
        </p:nvSpPr>
        <p:spPr>
          <a:xfrm>
            <a:off x="4572000" y="1219200"/>
            <a:ext cx="1447800" cy="369332"/>
          </a:xfrm>
          <a:prstGeom prst="rect">
            <a:avLst/>
          </a:prstGeom>
          <a:noFill/>
        </p:spPr>
        <p:txBody>
          <a:bodyPr wrap="square" rtlCol="0">
            <a:spAutoFit/>
          </a:bodyPr>
          <a:lstStyle/>
          <a:p>
            <a:r>
              <a:rPr lang="en-US" dirty="0"/>
              <a:t>Blue Throat</a:t>
            </a:r>
          </a:p>
        </p:txBody>
      </p:sp>
      <p:pic>
        <p:nvPicPr>
          <p:cNvPr id="29698" name="Picture 2" descr="http://www.mahashivratri.org/gifs/samudra-manthan.jpg"/>
          <p:cNvPicPr>
            <a:picLocks noChangeAspect="1" noChangeArrowheads="1"/>
          </p:cNvPicPr>
          <p:nvPr/>
        </p:nvPicPr>
        <p:blipFill>
          <a:blip r:embed="rId3" cstate="print"/>
          <a:srcRect/>
          <a:stretch>
            <a:fillRect/>
          </a:stretch>
        </p:blipFill>
        <p:spPr bwMode="auto">
          <a:xfrm>
            <a:off x="5486400" y="1752600"/>
            <a:ext cx="3062975" cy="2895600"/>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563562"/>
          </a:xfrm>
        </p:spPr>
        <p:txBody>
          <a:bodyPr>
            <a:noAutofit/>
          </a:bodyPr>
          <a:lstStyle/>
          <a:p>
            <a:r>
              <a:rPr lang="en-US" sz="3200" dirty="0"/>
              <a:t>Legend 2 : Mother Ganges comes to Earth</a:t>
            </a:r>
          </a:p>
        </p:txBody>
      </p:sp>
      <p:sp>
        <p:nvSpPr>
          <p:cNvPr id="3" name="Content Placeholder 2"/>
          <p:cNvSpPr>
            <a:spLocks noGrp="1"/>
          </p:cNvSpPr>
          <p:nvPr>
            <p:ph idx="1"/>
          </p:nvPr>
        </p:nvSpPr>
        <p:spPr>
          <a:xfrm>
            <a:off x="0" y="4572000"/>
            <a:ext cx="9144000" cy="1630363"/>
          </a:xfrm>
        </p:spPr>
        <p:txBody>
          <a:bodyPr>
            <a:noAutofit/>
          </a:bodyPr>
          <a:lstStyle/>
          <a:p>
            <a:r>
              <a:rPr lang="en-US" sz="1000" b="1" dirty="0"/>
              <a:t>Once King </a:t>
            </a:r>
            <a:r>
              <a:rPr lang="en-US" sz="1000" b="1" dirty="0" err="1"/>
              <a:t>Sagar</a:t>
            </a:r>
            <a:r>
              <a:rPr lang="en-US" sz="1000" b="1" dirty="0"/>
              <a:t> - the ruler of </a:t>
            </a:r>
            <a:r>
              <a:rPr lang="en-US" sz="1000" b="1" dirty="0" err="1"/>
              <a:t>Ayodhya</a:t>
            </a:r>
            <a:r>
              <a:rPr lang="en-US" sz="1000" b="1" dirty="0"/>
              <a:t> and an ancestor of Lord Rama successfully performed the </a:t>
            </a:r>
            <a:r>
              <a:rPr lang="en-US" sz="1000" b="1" dirty="0" err="1"/>
              <a:t>Ashwamedha</a:t>
            </a:r>
            <a:r>
              <a:rPr lang="en-US" sz="1000" b="1" dirty="0"/>
              <a:t> </a:t>
            </a:r>
            <a:r>
              <a:rPr lang="en-US" sz="1000" b="1" dirty="0" err="1"/>
              <a:t>Yagya</a:t>
            </a:r>
            <a:r>
              <a:rPr lang="en-US" sz="1000" b="1" dirty="0"/>
              <a:t> for 99 times. Each time, he sent the horse around the earth it returned to the kingdom unchallenged. However, </a:t>
            </a:r>
            <a:r>
              <a:rPr lang="en-US" sz="1000" b="1" dirty="0" err="1"/>
              <a:t>Indra</a:t>
            </a:r>
            <a:r>
              <a:rPr lang="en-US" sz="1000" b="1" dirty="0"/>
              <a:t> - the King of God’s became jealous of King </a:t>
            </a:r>
            <a:r>
              <a:rPr lang="en-US" sz="1000" b="1" dirty="0" err="1"/>
              <a:t>Sagar’s</a:t>
            </a:r>
            <a:r>
              <a:rPr lang="en-US" sz="1000" b="1" dirty="0"/>
              <a:t> success. So when King </a:t>
            </a:r>
            <a:r>
              <a:rPr lang="en-US" sz="1000" b="1" dirty="0" err="1"/>
              <a:t>Sagar</a:t>
            </a:r>
            <a:r>
              <a:rPr lang="en-US" sz="1000" b="1" dirty="0"/>
              <a:t> performed the sacrifice of the 100th time, </a:t>
            </a:r>
            <a:r>
              <a:rPr lang="en-US" sz="1000" b="1" dirty="0" err="1"/>
              <a:t>Indra</a:t>
            </a:r>
            <a:r>
              <a:rPr lang="en-US" sz="1000" b="1" dirty="0"/>
              <a:t> kidnapped and hid the </a:t>
            </a:r>
            <a:r>
              <a:rPr lang="en-US" sz="1000" b="1" dirty="0" err="1"/>
              <a:t>Yagya</a:t>
            </a:r>
            <a:r>
              <a:rPr lang="en-US" sz="1000" b="1" dirty="0"/>
              <a:t> horse in the hermitage of </a:t>
            </a:r>
            <a:r>
              <a:rPr lang="en-US" sz="1000" b="1" dirty="0" err="1"/>
              <a:t>Kapila</a:t>
            </a:r>
            <a:r>
              <a:rPr lang="en-US" sz="1000" b="1" dirty="0"/>
              <a:t> Muni . In search of the horse, sixty thousand princes from </a:t>
            </a:r>
            <a:r>
              <a:rPr lang="en-US" sz="1000" b="1" dirty="0" err="1"/>
              <a:t>Ayodhya</a:t>
            </a:r>
            <a:r>
              <a:rPr lang="en-US" sz="1000" b="1" dirty="0"/>
              <a:t> reached </a:t>
            </a:r>
            <a:r>
              <a:rPr lang="en-US" sz="1000" b="1" dirty="0" err="1"/>
              <a:t>Kapil</a:t>
            </a:r>
            <a:r>
              <a:rPr lang="en-US" sz="1000" b="1" dirty="0"/>
              <a:t> Muni’s hermitage. They mistook the sage to be the abductor and attacked him. An enraged </a:t>
            </a:r>
            <a:r>
              <a:rPr lang="en-US" sz="1000" b="1" dirty="0" err="1"/>
              <a:t>Kapila</a:t>
            </a:r>
            <a:r>
              <a:rPr lang="en-US" sz="1000" b="1" dirty="0"/>
              <a:t> Muni burnt the 60,000 princes to ashes. On hearing about the plight of his father and uncles, King </a:t>
            </a:r>
            <a:r>
              <a:rPr lang="en-US" sz="1000" b="1" dirty="0" err="1"/>
              <a:t>Bhagiratha</a:t>
            </a:r>
            <a:r>
              <a:rPr lang="en-US" sz="1000" b="1" dirty="0"/>
              <a:t> - one of the grandchildren of King </a:t>
            </a:r>
            <a:r>
              <a:rPr lang="en-US" sz="1000" b="1" dirty="0" err="1"/>
              <a:t>Sagar</a:t>
            </a:r>
            <a:r>
              <a:rPr lang="en-US" sz="1000" b="1" dirty="0"/>
              <a:t> requested </a:t>
            </a:r>
            <a:r>
              <a:rPr lang="en-US" sz="1000" b="1" dirty="0" err="1"/>
              <a:t>Kapila</a:t>
            </a:r>
            <a:r>
              <a:rPr lang="en-US" sz="1000" b="1" dirty="0"/>
              <a:t> Muni to grant a solution to the problem. </a:t>
            </a:r>
            <a:r>
              <a:rPr lang="en-US" sz="1000" b="1" dirty="0" err="1"/>
              <a:t>Kapila</a:t>
            </a:r>
            <a:r>
              <a:rPr lang="en-US" sz="1000" b="1" dirty="0"/>
              <a:t> Muni advised that the waters of the river </a:t>
            </a:r>
            <a:r>
              <a:rPr lang="en-US" sz="1000" b="1" dirty="0" err="1"/>
              <a:t>Ganga</a:t>
            </a:r>
            <a:r>
              <a:rPr lang="en-US" sz="1000" b="1" dirty="0"/>
              <a:t> would miraculously bring back the dead princes to life.</a:t>
            </a:r>
            <a:br>
              <a:rPr lang="en-US" sz="1000" b="1" dirty="0"/>
            </a:br>
            <a:br>
              <a:rPr lang="en-US" sz="1000" b="1" dirty="0"/>
            </a:br>
            <a:r>
              <a:rPr lang="en-US" sz="1000" b="1" dirty="0"/>
              <a:t>King </a:t>
            </a:r>
            <a:r>
              <a:rPr lang="en-US" sz="1000" b="1" dirty="0" err="1"/>
              <a:t>Bhagirath</a:t>
            </a:r>
            <a:r>
              <a:rPr lang="en-US" sz="1000" b="1" dirty="0"/>
              <a:t> left his kingdom and began to mediate for the salvation of the souls of his ancestors. It is said that </a:t>
            </a:r>
            <a:r>
              <a:rPr lang="en-US" sz="1000" b="1" dirty="0" err="1"/>
              <a:t>Bhagirath</a:t>
            </a:r>
            <a:r>
              <a:rPr lang="en-US" sz="1000" b="1" dirty="0"/>
              <a:t> observed a penance to Brahma for a thousand years, requesting </a:t>
            </a:r>
            <a:r>
              <a:rPr lang="en-US" sz="1000" b="1" dirty="0" err="1"/>
              <a:t>Ganga</a:t>
            </a:r>
            <a:r>
              <a:rPr lang="en-US" sz="1000" b="1" dirty="0"/>
              <a:t> to come down to earth from heaven and wash over his ancestor's ashes to release them from a curse and allow them to go to heaven. Pleased with the devotion, Brahma granted </a:t>
            </a:r>
            <a:r>
              <a:rPr lang="en-US" sz="1000" b="1" dirty="0" err="1"/>
              <a:t>Bhagirath’s</a:t>
            </a:r>
            <a:r>
              <a:rPr lang="en-US" sz="1000" b="1" dirty="0"/>
              <a:t> wish but told him to pray to Lord Shiva, as he alone could sustain the weight of her descent. Accordingly, Lord Shiva held out his thick matted hair to catch the river as she descended. The meandering through Shiva’s lock softened </a:t>
            </a:r>
            <a:r>
              <a:rPr lang="en-US" sz="1000" b="1" dirty="0" err="1"/>
              <a:t>Ganga’s</a:t>
            </a:r>
            <a:r>
              <a:rPr lang="en-US" sz="1000" b="1" dirty="0"/>
              <a:t> journey to the earth and the holy waters of river </a:t>
            </a:r>
            <a:r>
              <a:rPr lang="en-US" sz="1000" b="1" dirty="0" err="1"/>
              <a:t>Ganga</a:t>
            </a:r>
            <a:r>
              <a:rPr lang="en-US" sz="1000" b="1" dirty="0"/>
              <a:t> thus washed away the ashes of </a:t>
            </a:r>
            <a:r>
              <a:rPr lang="en-US" sz="1000" b="1" dirty="0" err="1"/>
              <a:t>Bhagirath’s</a:t>
            </a:r>
            <a:r>
              <a:rPr lang="en-US" sz="1000" b="1" dirty="0"/>
              <a:t> ancestors. A modified version of the legend says, what reached the earth were just sprinkles from Lord Shiva’s hair. The </a:t>
            </a:r>
            <a:r>
              <a:rPr lang="en-US" sz="1000" b="1" dirty="0" err="1"/>
              <a:t>Ganga</a:t>
            </a:r>
            <a:r>
              <a:rPr lang="en-US" sz="1000" b="1" dirty="0"/>
              <a:t>, thus, became an attribute of Shiva. This manifestation of Shiva is known as </a:t>
            </a:r>
            <a:r>
              <a:rPr lang="en-US" sz="1000" b="1" dirty="0" err="1"/>
              <a:t>Gangadhara</a:t>
            </a:r>
            <a:r>
              <a:rPr lang="en-US" sz="1000" b="1" dirty="0"/>
              <a:t>.</a:t>
            </a:r>
          </a:p>
        </p:txBody>
      </p:sp>
      <p:pic>
        <p:nvPicPr>
          <p:cNvPr id="28674" name="Picture 2" descr="http://1.bp.blogspot.com/_OCu_uIvUaLs/TFrTeCBMAzI/AAAAAAAACC4/krNii87odBA/s1600/Shiva1.jpg"/>
          <p:cNvPicPr>
            <a:picLocks noChangeAspect="1" noChangeArrowheads="1"/>
          </p:cNvPicPr>
          <p:nvPr/>
        </p:nvPicPr>
        <p:blipFill>
          <a:blip r:embed="rId2" cstate="print"/>
          <a:srcRect/>
          <a:stretch>
            <a:fillRect/>
          </a:stretch>
        </p:blipFill>
        <p:spPr bwMode="auto">
          <a:xfrm>
            <a:off x="2057400" y="1066800"/>
            <a:ext cx="3429000" cy="3429000"/>
          </a:xfrm>
          <a:prstGeom prst="rect">
            <a:avLst/>
          </a:prstGeom>
          <a:noFill/>
        </p:spPr>
      </p:pic>
      <p:cxnSp>
        <p:nvCxnSpPr>
          <p:cNvPr id="5" name="Straight Arrow Connector 4"/>
          <p:cNvCxnSpPr/>
          <p:nvPr/>
        </p:nvCxnSpPr>
        <p:spPr>
          <a:xfrm rot="10800000">
            <a:off x="914400" y="1143000"/>
            <a:ext cx="1600200" cy="2286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8" name="TextBox 7"/>
          <p:cNvSpPr txBox="1"/>
          <p:nvPr/>
        </p:nvSpPr>
        <p:spPr>
          <a:xfrm>
            <a:off x="0" y="914400"/>
            <a:ext cx="1219200" cy="646331"/>
          </a:xfrm>
          <a:prstGeom prst="rect">
            <a:avLst/>
          </a:prstGeom>
          <a:noFill/>
        </p:spPr>
        <p:txBody>
          <a:bodyPr wrap="square" rtlCol="0">
            <a:spAutoFit/>
          </a:bodyPr>
          <a:lstStyle/>
          <a:p>
            <a:r>
              <a:rPr lang="en-US" dirty="0"/>
              <a:t>Mother Ganges</a:t>
            </a:r>
          </a:p>
        </p:txBody>
      </p:sp>
    </p:spTree>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317</TotalTime>
  <Words>1007</Words>
  <Application>Microsoft Office PowerPoint</Application>
  <PresentationFormat>On-screen Show (4:3)</PresentationFormat>
  <Paragraphs>54</Paragraphs>
  <Slides>11</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11</vt:i4>
      </vt:variant>
    </vt:vector>
  </HeadingPairs>
  <TitlesOfParts>
    <vt:vector size="13" baseType="lpstr">
      <vt:lpstr>Arial</vt:lpstr>
      <vt:lpstr>Blank</vt:lpstr>
      <vt:lpstr>Maha Shivratri</vt:lpstr>
      <vt:lpstr>Maha Shivratri</vt:lpstr>
      <vt:lpstr>Why we celebrate Maha Shivratri  Various Legends</vt:lpstr>
      <vt:lpstr>How do we celebrate Shivratri</vt:lpstr>
      <vt:lpstr>Why Shiva is worshipped in the form of Shiva Lingam</vt:lpstr>
      <vt:lpstr>Lord Shiva’s Favorite Vehicle- Nandi</vt:lpstr>
      <vt:lpstr>Lord Shiva- an ascetic</vt:lpstr>
      <vt:lpstr>Legend 1 : Blue throat</vt:lpstr>
      <vt:lpstr>Legend 2 : Mother Ganges comes to Earth</vt:lpstr>
      <vt:lpstr>Lord Shiva’s Third Eye</vt:lpstr>
      <vt:lpstr>Om Namah Shivaya</vt:lpstr>
    </vt:vector>
  </TitlesOfParts>
  <Company>Novartis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Mahashivrathri</dc:title>
  <dc:creator>vippasu1</dc:creator>
  <cp:lastModifiedBy>Sudha Vippagunta</cp:lastModifiedBy>
  <cp:revision>25</cp:revision>
  <dcterms:created xsi:type="dcterms:W3CDTF">2011-03-05T12:50:39Z</dcterms:created>
  <dcterms:modified xsi:type="dcterms:W3CDTF">2017-10-28T19:46:10Z</dcterms:modified>
</cp:coreProperties>
</file>